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301" r:id="rId2"/>
    <p:sldId id="265" r:id="rId3"/>
    <p:sldId id="638" r:id="rId4"/>
    <p:sldId id="655" r:id="rId5"/>
    <p:sldId id="656" r:id="rId6"/>
    <p:sldId id="679" r:id="rId7"/>
    <p:sldId id="657" r:id="rId8"/>
    <p:sldId id="654" r:id="rId9"/>
    <p:sldId id="660" r:id="rId10"/>
    <p:sldId id="633" r:id="rId11"/>
    <p:sldId id="661" r:id="rId12"/>
    <p:sldId id="663" r:id="rId13"/>
    <p:sldId id="662" r:id="rId14"/>
    <p:sldId id="667" r:id="rId15"/>
    <p:sldId id="673" r:id="rId16"/>
    <p:sldId id="677" r:id="rId17"/>
    <p:sldId id="678" r:id="rId18"/>
    <p:sldId id="577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Lato Light" panose="020F0302020204030204" pitchFamily="34" charset="0"/>
      <p:regular r:id="rId30"/>
      <p:bold r:id="rId31"/>
      <p:italic r:id="rId32"/>
      <p:boldItalic r:id="rId33"/>
    </p:embeddedFont>
    <p:embeddedFont>
      <p:font typeface="Roboto Slab" pitchFamily="2" charset="0"/>
      <p:regular r:id="rId34"/>
      <p:bold r:id="rId35"/>
    </p:embeddedFont>
  </p:embeddedFontLst>
  <p:custDataLst>
    <p:tags r:id="rId3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15"/>
    <p:restoredTop sz="96338"/>
  </p:normalViewPr>
  <p:slideViewPr>
    <p:cSldViewPr snapToGrid="0">
      <p:cViewPr varScale="1">
        <p:scale>
          <a:sx n="126" d="100"/>
          <a:sy n="126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gs" Target="tags/tag1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033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7883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451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5984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8555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9314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9987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12355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770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961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8079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3775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6011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463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370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0052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5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Model Building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CARGO Cost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A36D07-E49D-0F3D-818D-5CDE9560E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330"/>
          <a:stretch/>
        </p:blipFill>
        <p:spPr>
          <a:xfrm>
            <a:off x="1045499" y="2745236"/>
            <a:ext cx="1656458" cy="3747639"/>
          </a:xfrm>
          <a:prstGeom prst="rect">
            <a:avLst/>
          </a:prstGeom>
        </p:spPr>
      </p:pic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Predict Cost of Cargo using CARGO type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B41A1-41F4-7297-C3C1-CDAD04DCFE8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33" t="8641" r="9744" b="9705"/>
          <a:stretch/>
        </p:blipFill>
        <p:spPr>
          <a:xfrm>
            <a:off x="6879102" y="2975419"/>
            <a:ext cx="2996418" cy="334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8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CARGO Cost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Parameter Estimates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B41A1-41F4-7297-C3C1-CDAD04DCF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8641" r="9744" b="9705"/>
          <a:stretch/>
        </p:blipFill>
        <p:spPr>
          <a:xfrm>
            <a:off x="8440616" y="2922465"/>
            <a:ext cx="2996418" cy="33495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B26BE1-8E2A-A6CF-9BBC-BBC60339B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885" y="2469891"/>
            <a:ext cx="5882420" cy="402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998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CARGO Cost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ANOVA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B41A1-41F4-7297-C3C1-CDAD04DCF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8641" r="9744" b="9705"/>
          <a:stretch/>
        </p:blipFill>
        <p:spPr>
          <a:xfrm>
            <a:off x="8440616" y="2922465"/>
            <a:ext cx="2996418" cy="334952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9D5845-4A08-5FEA-C672-380BDD89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491" y="2807485"/>
            <a:ext cx="7546070" cy="248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34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CARGO Cost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B41A1-41F4-7297-C3C1-CDAD04DCF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8641" r="9744" b="9705"/>
          <a:stretch/>
        </p:blipFill>
        <p:spPr>
          <a:xfrm>
            <a:off x="8440616" y="2922465"/>
            <a:ext cx="2996418" cy="33495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926C4A-D27E-8716-1AAA-7683891D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25" y="1690688"/>
            <a:ext cx="4010806" cy="480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56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MPG Prediction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Predict Combined MPG based on Manufacturer, Engine Size and Weight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BCB6A-B925-5F7B-1925-60382D8D7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61" r="58370"/>
          <a:stretch/>
        </p:blipFill>
        <p:spPr>
          <a:xfrm>
            <a:off x="1100793" y="3122213"/>
            <a:ext cx="4104254" cy="3034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89E78-C64C-8992-73C2-47BCF6D06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227" y="3122212"/>
            <a:ext cx="4723970" cy="303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3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MPG Prediction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EDD6679C-7E93-8FF9-AE15-C5367826F3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Encoding variable Manufact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BCB6A-B925-5F7B-1925-60382D8D71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861" r="58370"/>
          <a:stretch/>
        </p:blipFill>
        <p:spPr>
          <a:xfrm>
            <a:off x="1100793" y="3122213"/>
            <a:ext cx="4104254" cy="30347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C772650-CD3F-45D2-B0C4-20B7A8F1B450}"/>
              </a:ext>
            </a:extLst>
          </p:cNvPr>
          <p:cNvSpPr txBox="1"/>
          <p:nvPr/>
        </p:nvSpPr>
        <p:spPr>
          <a:xfrm>
            <a:off x="5205047" y="3122213"/>
            <a:ext cx="56813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4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	       		     </a:t>
            </a:r>
            <a:r>
              <a:rPr lang="en-US" sz="2400" kern="1200" dirty="0">
                <a:solidFill>
                  <a:schemeClr val="bg1">
                    <a:lumMod val="10000"/>
                  </a:schemeClr>
                </a:solidFill>
                <a:latin typeface="Calibri" pitchFamily="34" charset="0"/>
                <a:ea typeface="MS PGothic" pitchFamily="34" charset="-128"/>
                <a:cs typeface="+mn-cs"/>
              </a:rPr>
              <a:t>0 if Manufact = “GM”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400" kern="1200" dirty="0" err="1">
                <a:solidFill>
                  <a:schemeClr val="bg1">
                    <a:lumMod val="10000"/>
                  </a:schemeClr>
                </a:solidFill>
                <a:latin typeface="Calibri" pitchFamily="34" charset="0"/>
                <a:ea typeface="MS PGothic" pitchFamily="34" charset="-128"/>
                <a:cs typeface="+mn-cs"/>
              </a:rPr>
              <a:t>ManufactFord</a:t>
            </a:r>
            <a:r>
              <a:rPr lang="en-US" sz="2400" kern="1200" dirty="0">
                <a:solidFill>
                  <a:schemeClr val="bg1">
                    <a:lumMod val="10000"/>
                  </a:schemeClr>
                </a:solidFill>
                <a:latin typeface="Calibri" pitchFamily="34" charset="0"/>
                <a:ea typeface="MS PGothic" pitchFamily="34" charset="-128"/>
                <a:cs typeface="+mn-cs"/>
              </a:rPr>
              <a:t> = 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2400" kern="1200" dirty="0">
                <a:solidFill>
                  <a:schemeClr val="bg1">
                    <a:lumMod val="10000"/>
                  </a:schemeClr>
                </a:solidFill>
                <a:latin typeface="Calibri" pitchFamily="34" charset="0"/>
                <a:ea typeface="MS PGothic" pitchFamily="34" charset="-128"/>
                <a:cs typeface="+mn-cs"/>
              </a:rPr>
              <a:t>	      		</a:t>
            </a:r>
            <a:r>
              <a:rPr lang="en-US" sz="24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	     </a:t>
            </a:r>
            <a:r>
              <a:rPr lang="en-US" sz="2400" kern="1200" dirty="0">
                <a:solidFill>
                  <a:schemeClr val="bg1">
                    <a:lumMod val="10000"/>
                  </a:schemeClr>
                </a:solidFill>
                <a:latin typeface="Calibri" pitchFamily="34" charset="0"/>
                <a:ea typeface="MS PGothic" pitchFamily="34" charset="-128"/>
                <a:cs typeface="+mn-cs"/>
              </a:rPr>
              <a:t>1 if Manufact = “Ford”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A079F176-9F57-4E83-9E75-3F74F17BF396}"/>
              </a:ext>
            </a:extLst>
          </p:cNvPr>
          <p:cNvSpPr/>
          <p:nvPr/>
        </p:nvSpPr>
        <p:spPr>
          <a:xfrm>
            <a:off x="7203436" y="3187700"/>
            <a:ext cx="304800" cy="1134842"/>
          </a:xfrm>
          <a:prstGeom prst="leftBrace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4896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MPG Prediction</a:t>
            </a: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2887324-A884-431B-BBEE-42704506EEEE}"/>
              </a:ext>
            </a:extLst>
          </p:cNvPr>
          <p:cNvCxnSpPr>
            <a:cxnSpLocks/>
          </p:cNvCxnSpPr>
          <p:nvPr/>
        </p:nvCxnSpPr>
        <p:spPr>
          <a:xfrm flipH="1">
            <a:off x="2987040" y="3714750"/>
            <a:ext cx="3604260" cy="60100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screenshot of text&#10;&#10;Description automatically generated">
            <a:extLst>
              <a:ext uri="{FF2B5EF4-FFF2-40B4-BE49-F238E27FC236}">
                <a16:creationId xmlns:a16="http://schemas.microsoft.com/office/drawing/2014/main" id="{56FB308D-BD13-4CC1-90D9-81309D248D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21"/>
          <a:stretch/>
        </p:blipFill>
        <p:spPr>
          <a:xfrm>
            <a:off x="989145" y="1690688"/>
            <a:ext cx="6166055" cy="461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191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MPG Prediction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F3DC2-693F-4C4E-B847-4ECE5614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98845"/>
            <a:ext cx="4482224" cy="392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8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85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49" y="2562597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Model Complexity</a:t>
            </a:r>
            <a:endParaRPr dirty="0"/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A1659CF-4C7E-A298-892D-8A02D7A2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52" y="4064000"/>
            <a:ext cx="2513761" cy="24454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DF: Model Complexity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The model </a:t>
                </a:r>
                <a:r>
                  <a:rPr lang="en-US" b="1" dirty="0" err="1"/>
                  <a:t>df</a:t>
                </a:r>
                <a:r>
                  <a:rPr lang="en-US" b="1" dirty="0"/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) is a measure of complexity of a model.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For statistics and parameter estimates to be estimable, we need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to be larger than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E968F8F8-EDA2-6F45-E5D7-BEB82DA29AB1}"/>
              </a:ext>
            </a:extLst>
          </p:cNvPr>
          <p:cNvGrpSpPr/>
          <p:nvPr/>
        </p:nvGrpSpPr>
        <p:grpSpPr>
          <a:xfrm>
            <a:off x="1429407" y="3352799"/>
            <a:ext cx="2837793" cy="3140075"/>
            <a:chOff x="1260909" y="1280161"/>
            <a:chExt cx="3715352" cy="429286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2F6E289D-9286-C643-D752-23216648330C}"/>
                </a:ext>
              </a:extLst>
            </p:cNvPr>
            <p:cNvCxnSpPr/>
            <p:nvPr/>
          </p:nvCxnSpPr>
          <p:spPr>
            <a:xfrm flipV="1">
              <a:off x="2723949" y="1280161"/>
              <a:ext cx="0" cy="27046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323992C8-77B1-0F6E-CC39-0918E5A5B64F}"/>
                </a:ext>
              </a:extLst>
            </p:cNvPr>
            <p:cNvCxnSpPr>
              <a:cxnSpLocks/>
            </p:cNvCxnSpPr>
            <p:nvPr/>
          </p:nvCxnSpPr>
          <p:spPr>
            <a:xfrm>
              <a:off x="2723949" y="3984860"/>
              <a:ext cx="2252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D1B76654-90B5-9870-79FC-81C6A49676B3}"/>
                </a:ext>
              </a:extLst>
            </p:cNvPr>
            <p:cNvCxnSpPr/>
            <p:nvPr/>
          </p:nvCxnSpPr>
          <p:spPr>
            <a:xfrm flipH="1">
              <a:off x="1260909" y="3984860"/>
              <a:ext cx="1463040" cy="158816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Down Arrow 6">
            <a:extLst>
              <a:ext uri="{FF2B5EF4-FFF2-40B4-BE49-F238E27FC236}">
                <a16:creationId xmlns:a16="http://schemas.microsoft.com/office/drawing/2014/main" id="{0CF98D47-B49B-76A2-4F57-B1A715385546}"/>
              </a:ext>
            </a:extLst>
          </p:cNvPr>
          <p:cNvSpPr/>
          <p:nvPr/>
        </p:nvSpPr>
        <p:spPr>
          <a:xfrm>
            <a:off x="349206" y="737484"/>
            <a:ext cx="488994" cy="58084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Curse of Dimensionality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As the model </a:t>
                </a:r>
                <a:r>
                  <a:rPr lang="en-US" b="1" dirty="0" err="1"/>
                  <a:t>df</a:t>
                </a:r>
                <a:r>
                  <a:rPr lang="en-US" b="1" dirty="0"/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) increases, the points are more spread.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The higher the model </a:t>
                </a:r>
                <a:r>
                  <a:rPr lang="en-US" b="1" dirty="0" err="1"/>
                  <a:t>df</a:t>
                </a:r>
                <a:r>
                  <a:rPr lang="en-US" b="1" dirty="0"/>
                  <a:t>, the more observations are needed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AE35451-74AA-0752-8054-A822082A8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118" y="2795753"/>
            <a:ext cx="9670338" cy="327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Curse of Dimensionality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As the model </a:t>
                </a:r>
                <a:r>
                  <a:rPr lang="en-US" b="1" dirty="0" err="1"/>
                  <a:t>df</a:t>
                </a:r>
                <a:r>
                  <a:rPr lang="en-US" b="1" dirty="0"/>
                  <a:t>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) increases, the points are more spread.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The higher the model </a:t>
                </a:r>
                <a:r>
                  <a:rPr lang="en-US" b="1" dirty="0" err="1"/>
                  <a:t>df</a:t>
                </a:r>
                <a:r>
                  <a:rPr lang="en-US" b="1" dirty="0"/>
                  <a:t>, the more observations are needed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D22E2110-953C-E905-1037-3BF27C2FF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2" y="2616888"/>
            <a:ext cx="4718847" cy="354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extrapolation 3d surface">
            <a:extLst>
              <a:ext uri="{FF2B5EF4-FFF2-40B4-BE49-F238E27FC236}">
                <a16:creationId xmlns:a16="http://schemas.microsoft.com/office/drawing/2014/main" id="{9123861D-A205-6A2B-A990-FD8F46B7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199" y="2697290"/>
            <a:ext cx="4718847" cy="353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7E6E87-7D91-DD2A-1896-CE4FC707F852}"/>
              </a:ext>
            </a:extLst>
          </p:cNvPr>
          <p:cNvSpPr/>
          <p:nvPr/>
        </p:nvSpPr>
        <p:spPr>
          <a:xfrm>
            <a:off x="2776306" y="2695768"/>
            <a:ext cx="809297" cy="2319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49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Error Degrees of Freedom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The minimum number of </a:t>
                </a:r>
                <a:r>
                  <a:rPr lang="en-US" b="1" dirty="0" err="1"/>
                  <a:t>obs</a:t>
                </a:r>
                <a:r>
                  <a:rPr lang="en-US" b="1" dirty="0"/>
                  <a:t> needed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The error degrees of freedom is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𝐧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01EBF8BF-E040-659B-5010-590F9E28671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D22E2110-953C-E905-1037-3BF27C2FF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532" y="2616888"/>
            <a:ext cx="4718847" cy="354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result for extrapolation 3d surface">
            <a:extLst>
              <a:ext uri="{FF2B5EF4-FFF2-40B4-BE49-F238E27FC236}">
                <a16:creationId xmlns:a16="http://schemas.microsoft.com/office/drawing/2014/main" id="{9123861D-A205-6A2B-A990-FD8F46B7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199" y="2697290"/>
            <a:ext cx="4718847" cy="353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E7E6E87-7D91-DD2A-1896-CE4FC707F852}"/>
              </a:ext>
            </a:extLst>
          </p:cNvPr>
          <p:cNvSpPr/>
          <p:nvPr/>
        </p:nvSpPr>
        <p:spPr>
          <a:xfrm>
            <a:off x="2776306" y="2695768"/>
            <a:ext cx="809297" cy="2319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16B664-AAE9-7CD1-2A25-519E3E567B2A}"/>
              </a:ext>
            </a:extLst>
          </p:cNvPr>
          <p:cNvSpPr/>
          <p:nvPr/>
        </p:nvSpPr>
        <p:spPr>
          <a:xfrm flipV="1">
            <a:off x="3865785" y="5709230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5E6B8F-E6BD-DB80-EB37-32D0382928DD}"/>
              </a:ext>
            </a:extLst>
          </p:cNvPr>
          <p:cNvSpPr/>
          <p:nvPr/>
        </p:nvSpPr>
        <p:spPr>
          <a:xfrm flipV="1">
            <a:off x="821532" y="5665986"/>
            <a:ext cx="1381464" cy="35163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02D1F8B-CFF5-6645-FA79-B0539B678D16}"/>
              </a:ext>
            </a:extLst>
          </p:cNvPr>
          <p:cNvSpPr/>
          <p:nvPr/>
        </p:nvSpPr>
        <p:spPr>
          <a:xfrm>
            <a:off x="339634" y="660354"/>
            <a:ext cx="450509" cy="558846"/>
          </a:xfrm>
          <a:prstGeom prst="upArrow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59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 and Complexity</a:t>
            </a:r>
            <a:endParaRPr dirty="0"/>
          </a:p>
        </p:txBody>
      </p:sp>
      <p:pic>
        <p:nvPicPr>
          <p:cNvPr id="3" name="Picture 5" descr="eq_04_p214a">
            <a:extLst>
              <a:ext uri="{FF2B5EF4-FFF2-40B4-BE49-F238E27FC236}">
                <a16:creationId xmlns:a16="http://schemas.microsoft.com/office/drawing/2014/main" id="{272C0590-BF10-809D-AD84-FC890B0E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869363" cy="40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462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DF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Quantitative (Numeric) Predictors</a:t>
            </a:r>
            <a:r>
              <a:rPr lang="en-US" dirty="0"/>
              <a:t>: contribute 1 model </a:t>
            </a:r>
            <a:r>
              <a:rPr lang="en-US" dirty="0" err="1"/>
              <a:t>df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Categorical Predictors: </a:t>
            </a:r>
            <a:r>
              <a:rPr lang="en-US" dirty="0"/>
              <a:t>contribute (# levels – 1) model </a:t>
            </a:r>
            <a:r>
              <a:rPr lang="en-US" dirty="0" err="1"/>
              <a:t>df</a:t>
            </a: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 descr="How to Create Dummy Variables in Excel (Step-by-Step)">
            <a:extLst>
              <a:ext uri="{FF2B5EF4-FFF2-40B4-BE49-F238E27FC236}">
                <a16:creationId xmlns:a16="http://schemas.microsoft.com/office/drawing/2014/main" id="{BE4260D0-C644-A9EF-64CB-5FCFFE2F6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8"/>
          <a:stretch/>
        </p:blipFill>
        <p:spPr bwMode="auto">
          <a:xfrm>
            <a:off x="982615" y="2812782"/>
            <a:ext cx="8378483" cy="345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156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Overall Test of Significance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912004D-B13F-63E9-01C4-413F769756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Hypothesis Test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Test Statistic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/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dirty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b="0" i="1" dirty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2400" i="1" dirty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987900-4132-5113-B364-848AFCC9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4" y="2444470"/>
                <a:ext cx="3321871" cy="369332"/>
              </a:xfrm>
              <a:prstGeom prst="rect">
                <a:avLst/>
              </a:prstGeom>
              <a:blipFill>
                <a:blip r:embed="rId3"/>
                <a:stretch>
                  <a:fillRect l="-1521" t="-10000" r="-152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/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1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400" i="1">
                        <a:solidFill>
                          <a:schemeClr val="bg1">
                            <a:lumMod val="10000"/>
                          </a:schemeClr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i="1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en-US" sz="2400" dirty="0">
                    <a:solidFill>
                      <a:schemeClr val="bg1">
                        <a:lumMod val="10000"/>
                      </a:schemeClr>
                    </a:solidFill>
                    <a:latin typeface="Cambria Math" panose="02040503050406030204" pitchFamily="18" charset="0"/>
                  </a:rPr>
                  <a:t>At least one slope is not equal to zero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9D1C453-1EB3-A6FE-6339-DEC65CC617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156" y="2972716"/>
                <a:ext cx="5387885" cy="369332"/>
              </a:xfrm>
              <a:prstGeom prst="rect">
                <a:avLst/>
              </a:prstGeom>
              <a:blipFill>
                <a:blip r:embed="rId4"/>
                <a:stretch>
                  <a:fillRect l="-1882" t="-26667" r="-2588" b="-4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/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Unexplained</m:t>
                          </m:r>
                          <m: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Variation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47E5242-A70E-FE3A-68B1-751B3B2E94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4359953"/>
                <a:ext cx="5348900" cy="766877"/>
              </a:xfrm>
              <a:prstGeom prst="rect">
                <a:avLst/>
              </a:prstGeom>
              <a:blipFill>
                <a:blip r:embed="rId5"/>
                <a:stretch>
                  <a:fillRect l="-711" t="-8197" r="-1659" b="-180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/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4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SSR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SSE</m:t>
                          </m:r>
                          <m:r>
                            <a:rPr lang="en-US" sz="24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+1)</m:t>
                          </m:r>
                        </m:den>
                      </m:f>
                    </m:oMath>
                  </m:oMathPara>
                </a14:m>
                <a:endParaRPr lang="en-US" sz="2400" i="1" dirty="0">
                  <a:solidFill>
                    <a:schemeClr val="bg1">
                      <a:lumMod val="10000"/>
                    </a:schemeClr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2D3885A-CA2A-6E65-2599-E059D53F4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63" y="5349646"/>
                <a:ext cx="2885085" cy="766877"/>
              </a:xfrm>
              <a:prstGeom prst="rect">
                <a:avLst/>
              </a:prstGeom>
              <a:blipFill>
                <a:blip r:embed="rId6"/>
                <a:stretch>
                  <a:fillRect l="-1754" t="-4918" r="-350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10.1 - Introduction to the F Distribution">
            <a:extLst>
              <a:ext uri="{FF2B5EF4-FFF2-40B4-BE49-F238E27FC236}">
                <a16:creationId xmlns:a16="http://schemas.microsoft.com/office/drawing/2014/main" id="{446E8816-C935-5D43-8F45-5F78B9A60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543" y="3772491"/>
            <a:ext cx="4080577" cy="2720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79AC56-D99B-850F-8EA6-C23B48FBCCA1}"/>
              </a:ext>
            </a:extLst>
          </p:cNvPr>
          <p:cNvCxnSpPr>
            <a:cxnSpLocks/>
          </p:cNvCxnSpPr>
          <p:nvPr/>
        </p:nvCxnSpPr>
        <p:spPr>
          <a:xfrm flipH="1">
            <a:off x="3217334" y="5488009"/>
            <a:ext cx="1081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8250435-BEC4-88FE-4794-0D1D4C2E71F2}"/>
              </a:ext>
            </a:extLst>
          </p:cNvPr>
          <p:cNvSpPr txBox="1"/>
          <p:nvPr/>
        </p:nvSpPr>
        <p:spPr>
          <a:xfrm>
            <a:off x="4367256" y="531389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Numerator </a:t>
            </a:r>
            <a:r>
              <a:rPr lang="en-US" sz="1400" dirty="0" err="1"/>
              <a:t>df</a:t>
            </a:r>
            <a:r>
              <a:rPr lang="en-US" sz="1400" dirty="0"/>
              <a:t> (MODEL DF)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26C3B1A-31A9-547E-B03D-9E8D75930826}"/>
              </a:ext>
            </a:extLst>
          </p:cNvPr>
          <p:cNvCxnSpPr>
            <a:cxnSpLocks/>
          </p:cNvCxnSpPr>
          <p:nvPr/>
        </p:nvCxnSpPr>
        <p:spPr>
          <a:xfrm flipH="1">
            <a:off x="3757898" y="5945209"/>
            <a:ext cx="540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0FF6FF7-2852-02BD-E1DA-D854AD6CCD8E}"/>
              </a:ext>
            </a:extLst>
          </p:cNvPr>
          <p:cNvSpPr txBox="1"/>
          <p:nvPr/>
        </p:nvSpPr>
        <p:spPr>
          <a:xfrm>
            <a:off x="4356215" y="577320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Denominator </a:t>
            </a:r>
            <a:r>
              <a:rPr lang="en-US" sz="1400" dirty="0" err="1"/>
              <a:t>df</a:t>
            </a:r>
            <a:r>
              <a:rPr lang="en-US" sz="1400" dirty="0"/>
              <a:t> (ERROR DF)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572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15046</TotalTime>
  <Words>393</Words>
  <Application>Microsoft Macintosh PowerPoint</Application>
  <PresentationFormat>Widescreen</PresentationFormat>
  <Paragraphs>58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Wingdings</vt:lpstr>
      <vt:lpstr>Roboto Slab</vt:lpstr>
      <vt:lpstr>Lato Light</vt:lpstr>
      <vt:lpstr>Arial</vt:lpstr>
      <vt:lpstr>Lato</vt:lpstr>
      <vt:lpstr>Cambria Math</vt:lpstr>
      <vt:lpstr>Calibri</vt:lpstr>
      <vt:lpstr>Office Theme</vt:lpstr>
      <vt:lpstr>Module 5</vt:lpstr>
      <vt:lpstr>Model Complexity</vt:lpstr>
      <vt:lpstr>Model DF: Model Complexity</vt:lpstr>
      <vt:lpstr>The Curse of Dimensionality</vt:lpstr>
      <vt:lpstr>The Curse of Dimensionality</vt:lpstr>
      <vt:lpstr>Error Degrees of Freedom</vt:lpstr>
      <vt:lpstr>Dummy-Encoding and Complexity</vt:lpstr>
      <vt:lpstr>Model DF</vt:lpstr>
      <vt:lpstr>Overall Test of Significance</vt:lpstr>
      <vt:lpstr>Example: CARGO Cost</vt:lpstr>
      <vt:lpstr>Example: CARGO Cost</vt:lpstr>
      <vt:lpstr>Example: CARGO Cost</vt:lpstr>
      <vt:lpstr>Example: CARGO Cost</vt:lpstr>
      <vt:lpstr>Example: MPG Prediction</vt:lpstr>
      <vt:lpstr>Example: MPG Prediction</vt:lpstr>
      <vt:lpstr>Example: MPG Prediction</vt:lpstr>
      <vt:lpstr>Example: MPG Prediction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239</cp:revision>
  <dcterms:modified xsi:type="dcterms:W3CDTF">2024-07-20T22:22:18Z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